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2F30E-4C9D-45D9-9B99-6264BE75859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650BF-96A5-400B-9F41-2DFD1639A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65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650BF-96A5-400B-9F41-2DFD1639A2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4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5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7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04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1710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59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99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44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4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9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6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5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7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rgbClr val="9ABCE6"/>
            </a:gs>
            <a:gs pos="0">
              <a:srgbClr val="F3F7F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B0DBF-965E-4FFB-AA10-35E1774726D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0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microsoft.com/office/2007/relationships/media" Target="../media/media2.avi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16.jpe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video" Target="../media/media2.avi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1834" y="1473693"/>
            <a:ext cx="9327195" cy="2387600"/>
          </a:xfrm>
        </p:spPr>
        <p:txBody>
          <a:bodyPr/>
          <a:lstStyle/>
          <a:p>
            <a:r>
              <a:rPr lang="en-US" b="1" dirty="0" smtClean="0"/>
              <a:t>Image segmentation for heart using deep learning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9777" y="4956538"/>
            <a:ext cx="5690587" cy="1058739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By: Valentin Craciun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Supervised by: Dr. Haiping Lu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6283" r="5880" b="14968"/>
          <a:stretch/>
        </p:blipFill>
        <p:spPr>
          <a:xfrm>
            <a:off x="8540318" y="124286"/>
            <a:ext cx="3480046" cy="13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366" y="1706470"/>
            <a:ext cx="5339287" cy="354171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In </a:t>
            </a:r>
            <a:r>
              <a:rPr lang="en-US" dirty="0"/>
              <a:t>United kingdom the mortality rate caused </a:t>
            </a:r>
            <a:r>
              <a:rPr lang="en-US" dirty="0" smtClean="0"/>
              <a:t>by cardiovascular disease (CVDs) in 2019 was of 255 deaths </a:t>
            </a:r>
            <a:r>
              <a:rPr lang="en-US" dirty="0"/>
              <a:t>in 100,000 </a:t>
            </a:r>
            <a:r>
              <a:rPr lang="en-US" dirty="0" smtClean="0"/>
              <a:t>people. </a:t>
            </a:r>
          </a:p>
          <a:p>
            <a:pPr algn="just"/>
            <a:r>
              <a:rPr lang="en-US" dirty="0" smtClean="0"/>
              <a:t>About17.9 </a:t>
            </a:r>
            <a:r>
              <a:rPr lang="en-US" dirty="0"/>
              <a:t>million people died from CVDs in 2019 representing 32% of </a:t>
            </a:r>
            <a:r>
              <a:rPr lang="en-US" dirty="0" smtClean="0"/>
              <a:t>all global deaths.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785497" y="1706470"/>
            <a:ext cx="4790983" cy="4277132"/>
            <a:chOff x="6785497" y="1706470"/>
            <a:chExt cx="4790983" cy="4277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509" t="1443" r="1972" b="2347"/>
            <a:stretch/>
          </p:blipFill>
          <p:spPr>
            <a:xfrm>
              <a:off x="6785497" y="1706470"/>
              <a:ext cx="4790983" cy="329035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7217545" y="5060272"/>
              <a:ext cx="40926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(https://</a:t>
              </a:r>
              <a:r>
                <a:rPr lang="en-US" dirty="0" smtClean="0"/>
                <a:t>www.news-medical.net/health/Structure-and-Function-of-the-Heart.aspx)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12366" y="609600"/>
            <a:ext cx="3077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BACKGROUND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1448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168" y="580485"/>
            <a:ext cx="9644957" cy="242016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200" b="1" dirty="0" smtClean="0"/>
              <a:t>Project Focus: </a:t>
            </a:r>
            <a:r>
              <a:rPr lang="en-US" sz="3200" dirty="0" smtClean="0"/>
              <a:t>Image Segmentation using Deep Learning</a:t>
            </a:r>
          </a:p>
          <a:p>
            <a:pPr algn="just"/>
            <a:r>
              <a:rPr lang="en-US" sz="3200" b="1" dirty="0" smtClean="0"/>
              <a:t>Scope:</a:t>
            </a:r>
            <a:r>
              <a:rPr lang="en-US" sz="3200" dirty="0" smtClean="0"/>
              <a:t> develop a system which is fast, accurate and easy to use for computing image segmentation and extracting multiple data from them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736435" y="3121240"/>
            <a:ext cx="3048000" cy="3537920"/>
            <a:chOff x="1736435" y="3121240"/>
            <a:chExt cx="3048000" cy="35379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6435" y="3121240"/>
              <a:ext cx="3048000" cy="3048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2183056" y="628982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(Input Image – Heart)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563775" y="3123459"/>
            <a:ext cx="3760966" cy="3535701"/>
            <a:chOff x="7563775" y="3123459"/>
            <a:chExt cx="3760966" cy="35357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775" y="3123459"/>
              <a:ext cx="3048000" cy="3048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7563775" y="6289828"/>
              <a:ext cx="3760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(Prediction – Left Atrium Segmentation)</a:t>
              </a:r>
              <a:endParaRPr lang="en-US" dirty="0"/>
            </a:p>
          </p:txBody>
        </p:sp>
      </p:grpSp>
      <p:sp>
        <p:nvSpPr>
          <p:cNvPr id="2" name="Right Arrow 1"/>
          <p:cNvSpPr/>
          <p:nvPr/>
        </p:nvSpPr>
        <p:spPr>
          <a:xfrm>
            <a:off x="5441697" y="4205795"/>
            <a:ext cx="1464816" cy="87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695325" y="557440"/>
            <a:ext cx="288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Program Flow</a:t>
            </a:r>
            <a:endParaRPr lang="en-US" sz="3600" b="1" dirty="0"/>
          </a:p>
        </p:txBody>
      </p:sp>
      <p:sp>
        <p:nvSpPr>
          <p:cNvPr id="10" name="Bent Arrow 9"/>
          <p:cNvSpPr/>
          <p:nvPr/>
        </p:nvSpPr>
        <p:spPr>
          <a:xfrm>
            <a:off x="3307702" y="2455010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Bent Arrow 58"/>
          <p:cNvSpPr/>
          <p:nvPr/>
        </p:nvSpPr>
        <p:spPr>
          <a:xfrm>
            <a:off x="8094264" y="2455010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Bent Arrow 59"/>
          <p:cNvSpPr/>
          <p:nvPr/>
        </p:nvSpPr>
        <p:spPr>
          <a:xfrm flipV="1">
            <a:off x="1065470" y="4007581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Bent Arrow 60"/>
          <p:cNvSpPr/>
          <p:nvPr/>
        </p:nvSpPr>
        <p:spPr>
          <a:xfrm flipV="1">
            <a:off x="5837202" y="4007581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15614" y="1718885"/>
            <a:ext cx="2692839" cy="2291769"/>
            <a:chOff x="4715614" y="1718885"/>
            <a:chExt cx="2692839" cy="2291769"/>
          </a:xfrm>
        </p:grpSpPr>
        <p:sp>
          <p:nvSpPr>
            <p:cNvPr id="55" name="Rectangle 54"/>
            <p:cNvSpPr/>
            <p:nvPr/>
          </p:nvSpPr>
          <p:spPr>
            <a:xfrm>
              <a:off x="4811087" y="1724654"/>
              <a:ext cx="2505227" cy="2286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5614" y="1718885"/>
              <a:ext cx="26928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Train a new model</a:t>
              </a:r>
            </a:p>
            <a:p>
              <a:pPr algn="ctr"/>
              <a:r>
                <a:rPr lang="en-US" dirty="0" smtClean="0"/>
                <a:t>Or load a pre-trained one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370" y="2374234"/>
              <a:ext cx="2055183" cy="13354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5145338" y="3669027"/>
              <a:ext cx="2055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(https://</a:t>
              </a:r>
              <a:r>
                <a:rPr lang="en-US" sz="800" dirty="0" smtClean="0"/>
                <a:t>navaneethsdk.medium.com/getting-started-with-pytorch-4fa1a5ee1502)</a:t>
              </a:r>
              <a:endParaRPr lang="en-US" sz="8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00521" y="4379985"/>
            <a:ext cx="2697719" cy="2382292"/>
            <a:chOff x="7200521" y="4379985"/>
            <a:chExt cx="2697719" cy="2382292"/>
          </a:xfrm>
        </p:grpSpPr>
        <p:sp>
          <p:nvSpPr>
            <p:cNvPr id="56" name="Rectangle 55"/>
            <p:cNvSpPr/>
            <p:nvPr/>
          </p:nvSpPr>
          <p:spPr>
            <a:xfrm>
              <a:off x="7295489" y="4379985"/>
              <a:ext cx="2505227" cy="235418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00521" y="4541022"/>
              <a:ext cx="26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Post processing </a:t>
              </a:r>
              <a:r>
                <a:rPr lang="en-US" dirty="0" smtClean="0"/>
                <a:t>results</a:t>
              </a:r>
              <a:endParaRPr lang="en-US" dirty="0" smtClean="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4" t="7143" r="14252" b="8201"/>
            <a:stretch/>
          </p:blipFill>
          <p:spPr>
            <a:xfrm>
              <a:off x="7898131" y="5098093"/>
              <a:ext cx="1362193" cy="13537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4" name="TextBox 63"/>
            <p:cNvSpPr txBox="1"/>
            <p:nvPr/>
          </p:nvSpPr>
          <p:spPr>
            <a:xfrm>
              <a:off x="7316314" y="6423723"/>
              <a:ext cx="2581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(https://carlosan.me/2019/03/18/Build-OpenCV-3.4.5-from-source-for-Anaconda-on-Ubuntu-16.04-with-CUDA</a:t>
              </a:r>
              <a:r>
                <a:rPr lang="en-US" sz="800" dirty="0" smtClean="0"/>
                <a:t>/)</a:t>
              </a:r>
              <a:endParaRPr lang="en-US" sz="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521334" y="1721580"/>
            <a:ext cx="2692839" cy="2286001"/>
            <a:chOff x="9521334" y="1721580"/>
            <a:chExt cx="2692839" cy="2286001"/>
          </a:xfrm>
        </p:grpSpPr>
        <p:sp>
          <p:nvSpPr>
            <p:cNvPr id="57" name="Rectangle 56"/>
            <p:cNvSpPr/>
            <p:nvPr/>
          </p:nvSpPr>
          <p:spPr>
            <a:xfrm>
              <a:off x="9580435" y="1721581"/>
              <a:ext cx="2505227" cy="2286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21334" y="1721580"/>
              <a:ext cx="26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Results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2746" y="2090912"/>
              <a:ext cx="1830014" cy="18300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9" name="Group 8"/>
          <p:cNvGrpSpPr/>
          <p:nvPr/>
        </p:nvGrpSpPr>
        <p:grpSpPr>
          <a:xfrm>
            <a:off x="-159048" y="1278384"/>
            <a:ext cx="2768652" cy="2729197"/>
            <a:chOff x="-159048" y="1278384"/>
            <a:chExt cx="2768652" cy="2729197"/>
          </a:xfrm>
        </p:grpSpPr>
        <p:sp>
          <p:nvSpPr>
            <p:cNvPr id="6" name="Rectangle 5"/>
            <p:cNvSpPr/>
            <p:nvPr/>
          </p:nvSpPr>
          <p:spPr>
            <a:xfrm>
              <a:off x="41510" y="1278384"/>
              <a:ext cx="2505456" cy="27291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59048" y="1278384"/>
              <a:ext cx="27686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Generate </a:t>
              </a:r>
            </a:p>
            <a:p>
              <a:pPr algn="ctr"/>
              <a:r>
                <a:rPr lang="en-US" dirty="0" smtClean="0"/>
                <a:t>Input and Output</a:t>
              </a:r>
            </a:p>
            <a:p>
              <a:pPr algn="ctr"/>
              <a:r>
                <a:rPr lang="en-US" dirty="0" smtClean="0"/>
                <a:t> Directory Structure </a:t>
              </a:r>
            </a:p>
            <a:p>
              <a:pPr algn="ctr"/>
              <a:r>
                <a:rPr lang="en-US" dirty="0" smtClean="0"/>
                <a:t>and </a:t>
              </a:r>
            </a:p>
            <a:p>
              <a:pPr algn="ctr"/>
              <a:r>
                <a:rPr lang="en-US" dirty="0" smtClean="0"/>
                <a:t>Add .</a:t>
              </a:r>
              <a:r>
                <a:rPr lang="en-US" dirty="0" err="1" smtClean="0"/>
                <a:t>nii</a:t>
              </a:r>
              <a:r>
                <a:rPr lang="en-US" dirty="0" smtClean="0"/>
                <a:t> data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339" y="2701556"/>
              <a:ext cx="1686160" cy="12193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1" name="Group 10"/>
          <p:cNvGrpSpPr/>
          <p:nvPr/>
        </p:nvGrpSpPr>
        <p:grpSpPr>
          <a:xfrm>
            <a:off x="2415219" y="4379986"/>
            <a:ext cx="2692839" cy="2354188"/>
            <a:chOff x="2415219" y="4379986"/>
            <a:chExt cx="2692839" cy="2354188"/>
          </a:xfrm>
        </p:grpSpPr>
        <p:sp>
          <p:nvSpPr>
            <p:cNvPr id="51" name="Rectangle 50"/>
            <p:cNvSpPr/>
            <p:nvPr/>
          </p:nvSpPr>
          <p:spPr>
            <a:xfrm>
              <a:off x="2546306" y="4379986"/>
              <a:ext cx="2505227" cy="23541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15219" y="4518485"/>
              <a:ext cx="26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Convert from </a:t>
              </a:r>
              <a:r>
                <a:rPr lang="en-US" dirty="0" smtClean="0"/>
                <a:t>.</a:t>
              </a:r>
              <a:r>
                <a:rPr lang="en-US" dirty="0" err="1" smtClean="0"/>
                <a:t>nii</a:t>
              </a:r>
              <a:r>
                <a:rPr lang="en-US" dirty="0" smtClean="0"/>
                <a:t> to .jpg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t="-1" b="2093"/>
            <a:stretch/>
          </p:blipFill>
          <p:spPr>
            <a:xfrm>
              <a:off x="2851981" y="4819783"/>
              <a:ext cx="1872512" cy="18647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598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" grpId="0" animBg="1"/>
      <p:bldP spid="59" grpId="0" animBg="1"/>
      <p:bldP spid="60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367" y="-140662"/>
            <a:ext cx="1788218" cy="96069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5582171" y="115088"/>
            <a:ext cx="2533560" cy="2987697"/>
            <a:chOff x="5582171" y="115088"/>
            <a:chExt cx="2533560" cy="2987697"/>
          </a:xfrm>
        </p:grpSpPr>
        <p:pic>
          <p:nvPicPr>
            <p:cNvPr id="13" name="Patient_0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82171" y="115088"/>
              <a:ext cx="2533560" cy="253356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767411" y="2764231"/>
              <a:ext cx="20482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(Prediction vs Output)</a:t>
              </a:r>
              <a:endParaRPr lang="en-US" sz="16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457753" y="1215694"/>
            <a:ext cx="3563239" cy="3315241"/>
            <a:chOff x="8457753" y="1215694"/>
            <a:chExt cx="3563239" cy="3315241"/>
          </a:xfrm>
        </p:grpSpPr>
        <p:pic>
          <p:nvPicPr>
            <p:cNvPr id="16" name="Figure 1 2022-04-17 10-59-2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8"/>
            <a:srcRect l="32042" t="21154" r="27909" b="16420"/>
            <a:stretch/>
          </p:blipFill>
          <p:spPr>
            <a:xfrm>
              <a:off x="8457753" y="1215694"/>
              <a:ext cx="3563239" cy="297668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48674" y="4192381"/>
              <a:ext cx="158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(3D Cloud Point)</a:t>
              </a:r>
              <a:endParaRPr lang="en-US" sz="16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54182" y="5076992"/>
            <a:ext cx="6066810" cy="1641055"/>
            <a:chOff x="5954182" y="5076992"/>
            <a:chExt cx="6066810" cy="164105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/>
            <a:srcRect l="-1" r="-203" b="1757"/>
            <a:stretch/>
          </p:blipFill>
          <p:spPr>
            <a:xfrm>
              <a:off x="5954182" y="5076992"/>
              <a:ext cx="6066810" cy="12527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626733" y="6379493"/>
              <a:ext cx="2721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(Patients’ Left Atrium Volume)</a:t>
              </a:r>
              <a:endParaRPr lang="en-US" sz="1600" b="1" dirty="0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1942895" y="3093792"/>
            <a:ext cx="584788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56666">
            <a:off x="4812056" y="3647055"/>
            <a:ext cx="3075546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06770">
            <a:off x="4605826" y="2818294"/>
            <a:ext cx="926468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393230" flipV="1">
            <a:off x="4537476" y="4278287"/>
            <a:ext cx="1462414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-74831" y="722236"/>
            <a:ext cx="2310120" cy="5537718"/>
            <a:chOff x="-74831" y="722236"/>
            <a:chExt cx="2310120" cy="55377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2694739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-74831" y="5921400"/>
              <a:ext cx="2310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(Input MRI heart images)</a:t>
              </a:r>
              <a:endParaRPr lang="en-US" sz="16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722236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4761281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" name="Oval 2"/>
            <p:cNvSpPr/>
            <p:nvPr/>
          </p:nvSpPr>
          <p:spPr>
            <a:xfrm>
              <a:off x="735231" y="1937607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34805" y="2199865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35231" y="2465001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26779" y="3958030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26353" y="4220288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26779" y="4485424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431343" y="728507"/>
            <a:ext cx="3037498" cy="5786539"/>
            <a:chOff x="2431343" y="728507"/>
            <a:chExt cx="3037498" cy="57865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555" y="2694739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2431343" y="5930271"/>
              <a:ext cx="3037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(Predict Left Atrium Segmentation</a:t>
              </a:r>
            </a:p>
            <a:p>
              <a:pPr algn="ctr"/>
              <a:r>
                <a:rPr lang="en-US" sz="1600" b="1" dirty="0" smtClean="0"/>
                <a:t>87.97% accuracy)</a:t>
              </a:r>
              <a:endParaRPr lang="en-US" sz="16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216" y="728507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216" y="4772840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0" name="Oval 29"/>
            <p:cNvSpPr/>
            <p:nvPr/>
          </p:nvSpPr>
          <p:spPr>
            <a:xfrm>
              <a:off x="3586831" y="1962810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586405" y="2225068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586831" y="2490204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569501" y="3983233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569075" y="4245491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69501" y="4510627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11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2" grpId="0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427" y="307800"/>
            <a:ext cx="9905998" cy="1478570"/>
          </a:xfrm>
        </p:spPr>
        <p:txBody>
          <a:bodyPr/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013" y="1724966"/>
            <a:ext cx="9404412" cy="141773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smtClean="0"/>
              <a:t>Overall, the project was a success, as it has the potential to help medical experts to save precious time </a:t>
            </a:r>
            <a:r>
              <a:rPr lang="en-US" sz="2800" smtClean="0"/>
              <a:t>and lives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48" y="3338002"/>
            <a:ext cx="9346277" cy="2996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2675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249</TotalTime>
  <Words>211</Words>
  <Application>Microsoft Office PowerPoint</Application>
  <PresentationFormat>Widescreen</PresentationFormat>
  <Paragraphs>34</Paragraphs>
  <Slides>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Tw Cen MT</vt:lpstr>
      <vt:lpstr>Circuit</vt:lpstr>
      <vt:lpstr>Image segmentation for heart using deep learning</vt:lpstr>
      <vt:lpstr>PowerPoint Presentation</vt:lpstr>
      <vt:lpstr>PowerPoint Presentation</vt:lpstr>
      <vt:lpstr>PowerPoint Presentation</vt:lpstr>
      <vt:lpstr>Results</vt:lpstr>
      <vt:lpstr>Conclusions</vt:lpstr>
    </vt:vector>
  </TitlesOfParts>
  <Company>Scan Computers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 for heart using deep learning</dc:title>
  <dc:creator>vcraciun1@sheffield.com</dc:creator>
  <cp:lastModifiedBy>vcraciun1@sheffield.com</cp:lastModifiedBy>
  <cp:revision>46</cp:revision>
  <dcterms:created xsi:type="dcterms:W3CDTF">2022-04-17T09:05:41Z</dcterms:created>
  <dcterms:modified xsi:type="dcterms:W3CDTF">2022-05-01T04:57:20Z</dcterms:modified>
</cp:coreProperties>
</file>